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465" r:id="rId2"/>
    <p:sldId id="466" r:id="rId3"/>
    <p:sldId id="562" r:id="rId4"/>
    <p:sldId id="571" r:id="rId5"/>
    <p:sldId id="543" r:id="rId6"/>
    <p:sldId id="563" r:id="rId7"/>
    <p:sldId id="564" r:id="rId8"/>
    <p:sldId id="565" r:id="rId9"/>
    <p:sldId id="566" r:id="rId10"/>
    <p:sldId id="567" r:id="rId11"/>
    <p:sldId id="568" r:id="rId12"/>
    <p:sldId id="570" r:id="rId13"/>
  </p:sldIdLst>
  <p:sldSz cx="9144000" cy="6858000" type="screen4x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38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7"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0"/>
            <a:ext cx="4307047" cy="341542"/>
          </a:xfrm>
          <a:prstGeom prst="rect">
            <a:avLst/>
          </a:prstGeom>
        </p:spPr>
        <p:txBody>
          <a:bodyPr vert="horz" lIns="91440" tIns="45720" rIns="91440" bIns="45720" rtlCol="0"/>
          <a:lstStyle>
            <a:lvl1pPr algn="r">
              <a:defRPr sz="1200"/>
            </a:lvl1pPr>
          </a:lstStyle>
          <a:p>
            <a:fld id="{82A798F5-D595-4C2C-B2C3-D5DDE635B1F1}" type="datetimeFigureOut">
              <a:rPr kumimoji="1" lang="ja-JP" altLang="en-US" smtClean="0"/>
              <a:t>2024/3/13</a:t>
            </a:fld>
            <a:endParaRPr kumimoji="1" lang="ja-JP" altLang="en-US"/>
          </a:p>
        </p:txBody>
      </p:sp>
      <p:sp>
        <p:nvSpPr>
          <p:cNvPr id="4" name="フッター プレースホルダー 3"/>
          <p:cNvSpPr>
            <a:spLocks noGrp="1"/>
          </p:cNvSpPr>
          <p:nvPr>
            <p:ph type="ftr" sz="quarter" idx="2"/>
          </p:nvPr>
        </p:nvSpPr>
        <p:spPr>
          <a:xfrm>
            <a:off x="1" y="6465659"/>
            <a:ext cx="4307047"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7" cy="341541"/>
          </a:xfrm>
          <a:prstGeom prst="rect">
            <a:avLst/>
          </a:prstGeom>
        </p:spPr>
        <p:txBody>
          <a:bodyPr vert="horz" lIns="91440" tIns="45720" rIns="91440" bIns="45720" rtlCol="0" anchor="b"/>
          <a:lstStyle>
            <a:lvl1pPr algn="r">
              <a:defRPr sz="1200"/>
            </a:lvl1pPr>
          </a:lstStyle>
          <a:p>
            <a:fld id="{9431E0B7-82D3-4341-9795-D9B1047BA5CE}" type="slidenum">
              <a:rPr kumimoji="1" lang="ja-JP" altLang="en-US" smtClean="0"/>
              <a:t>‹#›</a:t>
            </a:fld>
            <a:endParaRPr kumimoji="1" lang="ja-JP" altLang="en-US"/>
          </a:p>
        </p:txBody>
      </p:sp>
    </p:spTree>
    <p:extLst>
      <p:ext uri="{BB962C8B-B14F-4D97-AF65-F5344CB8AC3E}">
        <p14:creationId xmlns:p14="http://schemas.microsoft.com/office/powerpoint/2010/main" val="13157346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4" y="0"/>
            <a:ext cx="4306737" cy="341393"/>
          </a:xfrm>
          <a:prstGeom prst="rect">
            <a:avLst/>
          </a:prstGeom>
        </p:spPr>
        <p:txBody>
          <a:bodyPr vert="horz" lIns="91440" tIns="45720" rIns="91440" bIns="45720" rtlCol="0"/>
          <a:lstStyle>
            <a:lvl1pPr algn="r">
              <a:defRPr sz="1200"/>
            </a:lvl1pPr>
          </a:lstStyle>
          <a:p>
            <a:fld id="{698F9A38-98F1-4AB9-B137-6396EBA3ABD0}"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399" y="3275850"/>
            <a:ext cx="7950543" cy="268004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4" y="6465807"/>
            <a:ext cx="4306737" cy="341393"/>
          </a:xfrm>
          <a:prstGeom prst="rect">
            <a:avLst/>
          </a:prstGeom>
        </p:spPr>
        <p:txBody>
          <a:bodyPr vert="horz" lIns="91440" tIns="45720" rIns="91440" bIns="45720" rtlCol="0" anchor="b"/>
          <a:lstStyle>
            <a:lvl1pPr algn="r">
              <a:defRPr sz="1200"/>
            </a:lvl1pPr>
          </a:lstStyle>
          <a:p>
            <a:fld id="{A369B4F7-6101-4FA6-9A88-726DE96F62B2}" type="slidenum">
              <a:rPr kumimoji="1" lang="ja-JP" altLang="en-US" smtClean="0"/>
              <a:t>‹#›</a:t>
            </a:fld>
            <a:endParaRPr kumimoji="1" lang="ja-JP" altLang="en-US"/>
          </a:p>
        </p:txBody>
      </p:sp>
    </p:spTree>
    <p:extLst>
      <p:ext uri="{BB962C8B-B14F-4D97-AF65-F5344CB8AC3E}">
        <p14:creationId xmlns:p14="http://schemas.microsoft.com/office/powerpoint/2010/main" val="11320114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69B4F7-6101-4FA6-9A88-726DE96F62B2}" type="slidenum">
              <a:rPr kumimoji="1" lang="ja-JP" altLang="en-US" smtClean="0"/>
              <a:t>5</a:t>
            </a:fld>
            <a:endParaRPr kumimoji="1" lang="ja-JP" altLang="en-US"/>
          </a:p>
        </p:txBody>
      </p:sp>
    </p:spTree>
    <p:extLst>
      <p:ext uri="{BB962C8B-B14F-4D97-AF65-F5344CB8AC3E}">
        <p14:creationId xmlns:p14="http://schemas.microsoft.com/office/powerpoint/2010/main" val="221771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41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6714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301203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13015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73153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0857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8332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1424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7755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329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59742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1939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31484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 name="Rectangle 67"/>
          <p:cNvSpPr>
            <a:spLocks noChangeArrowheads="1"/>
          </p:cNvSpPr>
          <p:nvPr/>
        </p:nvSpPr>
        <p:spPr>
          <a:xfrm>
            <a:off x="10808" y="676980"/>
            <a:ext cx="9144000" cy="498307"/>
          </a:xfrm>
          <a:prstGeom prst="rect">
            <a:avLst/>
          </a:prstGeom>
          <a:solidFill>
            <a:srgbClr val="CCFFFF"/>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ysClr val="windowText" lastClr="000000"/>
                </a:solidFill>
                <a:latin typeface="游明朝" panose="02020400000000000000" pitchFamily="18" charset="-128"/>
                <a:ea typeface="游明朝" panose="02020400000000000000" pitchFamily="18" charset="-128"/>
              </a:rPr>
              <a:t>提案者情報　</a:t>
            </a:r>
          </a:p>
        </p:txBody>
      </p:sp>
      <p:sp>
        <p:nvSpPr>
          <p:cNvPr id="1226" name="テキスト 981"/>
          <p:cNvSpPr txBox="1"/>
          <p:nvPr/>
        </p:nvSpPr>
        <p:spPr>
          <a:xfrm>
            <a:off x="0" y="171885"/>
            <a:ext cx="8967208" cy="369332"/>
          </a:xfrm>
          <a:prstGeom prst="rect">
            <a:avLst/>
          </a:prstGeom>
        </p:spPr>
        <p:txBody>
          <a:bodyPr wrap="square">
            <a:spAutoFit/>
          </a:bodyPr>
          <a:lstStyle/>
          <a:p>
            <a:r>
              <a:rPr lang="ja-JP" altLang="en-US" b="1" dirty="0">
                <a:latin typeface="游明朝" panose="02020400000000000000" pitchFamily="18" charset="-128"/>
                <a:ea typeface="游明朝" panose="02020400000000000000" pitchFamily="18" charset="-128"/>
              </a:rPr>
              <a:t>（</a:t>
            </a:r>
            <a:r>
              <a:rPr lang="ja-JP" altLang="en-US" b="1" dirty="0" smtClean="0">
                <a:latin typeface="游明朝" panose="02020400000000000000" pitchFamily="18" charset="-128"/>
                <a:ea typeface="游明朝" panose="02020400000000000000" pitchFamily="18" charset="-128"/>
              </a:rPr>
              <a:t>様式第６号）</a:t>
            </a:r>
            <a:r>
              <a:rPr lang="ja-JP" altLang="en-US" b="1" dirty="0">
                <a:latin typeface="游明朝" panose="02020400000000000000" pitchFamily="18" charset="-128"/>
                <a:ea typeface="游明朝" panose="02020400000000000000" pitchFamily="18" charset="-128"/>
              </a:rPr>
              <a:t>ふるさとひめじ応援寄附金受付等業務　提案書</a:t>
            </a:r>
            <a:endParaRPr b="1" dirty="0">
              <a:latin typeface="游明朝" panose="02020400000000000000" pitchFamily="18" charset="-128"/>
              <a:ea typeface="游明朝" panose="02020400000000000000" pitchFamily="18" charset="-128"/>
            </a:endParaRPr>
          </a:p>
        </p:txBody>
      </p:sp>
      <p:sp>
        <p:nvSpPr>
          <p:cNvPr id="9" name="テキスト ボックス 8">
            <a:extLst>
              <a:ext uri="{FF2B5EF4-FFF2-40B4-BE49-F238E27FC236}">
                <a16:creationId xmlns:a16="http://schemas.microsoft.com/office/drawing/2014/main" id="{A9A4FFE3-7243-4A3B-8628-C79124CE841C}"/>
              </a:ext>
            </a:extLst>
          </p:cNvPr>
          <p:cNvSpPr txBox="1"/>
          <p:nvPr/>
        </p:nvSpPr>
        <p:spPr>
          <a:xfrm>
            <a:off x="209216" y="1842006"/>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游明朝" panose="02020400000000000000" pitchFamily="18" charset="-128"/>
                <a:ea typeface="游明朝" panose="02020400000000000000" pitchFamily="18" charset="-128"/>
              </a:rPr>
              <a:t>提案者</a:t>
            </a:r>
          </a:p>
        </p:txBody>
      </p:sp>
      <p:sp>
        <p:nvSpPr>
          <p:cNvPr id="10" name="テキスト ボックス 9">
            <a:extLst>
              <a:ext uri="{FF2B5EF4-FFF2-40B4-BE49-F238E27FC236}">
                <a16:creationId xmlns:a16="http://schemas.microsoft.com/office/drawing/2014/main" id="{CA2C3682-A28C-4D9B-AF42-71BDB7A6CE62}"/>
              </a:ext>
            </a:extLst>
          </p:cNvPr>
          <p:cNvSpPr txBox="1"/>
          <p:nvPr/>
        </p:nvSpPr>
        <p:spPr>
          <a:xfrm>
            <a:off x="198408" y="3923957"/>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游明朝" panose="02020400000000000000" pitchFamily="18" charset="-128"/>
                <a:ea typeface="游明朝" panose="02020400000000000000" pitchFamily="18" charset="-128"/>
              </a:rPr>
              <a:t>担当者連絡先</a:t>
            </a:r>
          </a:p>
        </p:txBody>
      </p:sp>
      <p:graphicFrame>
        <p:nvGraphicFramePr>
          <p:cNvPr id="12" name="表 6">
            <a:extLst>
              <a:ext uri="{FF2B5EF4-FFF2-40B4-BE49-F238E27FC236}">
                <a16:creationId xmlns:a16="http://schemas.microsoft.com/office/drawing/2014/main" id="{EE9F706E-1E6E-40DF-B410-B6C983CB0A75}"/>
              </a:ext>
            </a:extLst>
          </p:cNvPr>
          <p:cNvGraphicFramePr>
            <a:graphicFrameLocks noGrp="1"/>
          </p:cNvGraphicFramePr>
          <p:nvPr>
            <p:extLst>
              <p:ext uri="{D42A27DB-BD31-4B8C-83A1-F6EECF244321}">
                <p14:modId xmlns:p14="http://schemas.microsoft.com/office/powerpoint/2010/main" val="2150563849"/>
              </p:ext>
            </p:extLst>
          </p:nvPr>
        </p:nvGraphicFramePr>
        <p:xfrm>
          <a:off x="198408" y="2180560"/>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a:t>
                      </a: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在 地</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事業者名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代表者名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graphicFrame>
        <p:nvGraphicFramePr>
          <p:cNvPr id="13" name="表 6">
            <a:extLst>
              <a:ext uri="{FF2B5EF4-FFF2-40B4-BE49-F238E27FC236}">
                <a16:creationId xmlns:a16="http://schemas.microsoft.com/office/drawing/2014/main" id="{77895FDA-D3F2-4249-959A-0412BE211D0A}"/>
              </a:ext>
            </a:extLst>
          </p:cNvPr>
          <p:cNvGraphicFramePr>
            <a:graphicFrameLocks noGrp="1"/>
          </p:cNvGraphicFramePr>
          <p:nvPr>
            <p:extLst>
              <p:ext uri="{D42A27DB-BD31-4B8C-83A1-F6EECF244321}">
                <p14:modId xmlns:p14="http://schemas.microsoft.com/office/powerpoint/2010/main" val="1303213957"/>
              </p:ext>
            </p:extLst>
          </p:nvPr>
        </p:nvGraphicFramePr>
        <p:xfrm>
          <a:off x="198408" y="4301596"/>
          <a:ext cx="8768800" cy="2340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担当者名</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　　　属</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電話番号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FAX</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1789272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E-mail</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2912970"/>
                  </a:ext>
                </a:extLst>
              </a:tr>
            </a:tbl>
          </a:graphicData>
        </a:graphic>
      </p:graphicFrame>
      <p:sp>
        <p:nvSpPr>
          <p:cNvPr id="14" name="テキスト ボックス 13">
            <a:extLst>
              <a:ext uri="{FF2B5EF4-FFF2-40B4-BE49-F238E27FC236}">
                <a16:creationId xmlns:a16="http://schemas.microsoft.com/office/drawing/2014/main" id="{B0AED1CA-6A51-4730-875E-80BF16D68A1F}"/>
              </a:ext>
            </a:extLst>
          </p:cNvPr>
          <p:cNvSpPr txBox="1"/>
          <p:nvPr/>
        </p:nvSpPr>
        <p:spPr>
          <a:xfrm>
            <a:off x="198408" y="1225087"/>
            <a:ext cx="8945592" cy="338554"/>
          </a:xfrm>
          <a:prstGeom prst="rect">
            <a:avLst/>
          </a:prstGeom>
          <a:noFill/>
        </p:spPr>
        <p:txBody>
          <a:bodyPr wrap="square" rtlCol="0">
            <a:spAutoFit/>
          </a:bodyPr>
          <a:lstStyle/>
          <a:p>
            <a:r>
              <a:rPr kumimoji="1" lang="ja-JP" altLang="en-US" sz="1600" dirty="0">
                <a:latin typeface="游明朝" panose="02020400000000000000" pitchFamily="18" charset="-128"/>
                <a:ea typeface="游明朝" panose="02020400000000000000" pitchFamily="18" charset="-128"/>
              </a:rPr>
              <a:t>ふるさとひめじ応援寄附金受付等業務について、プロポーザル募集要項に基づき提案します。</a:t>
            </a:r>
          </a:p>
        </p:txBody>
      </p:sp>
      <p:graphicFrame>
        <p:nvGraphicFramePr>
          <p:cNvPr id="16" name="表 6">
            <a:extLst>
              <a:ext uri="{FF2B5EF4-FFF2-40B4-BE49-F238E27FC236}">
                <a16:creationId xmlns:a16="http://schemas.microsoft.com/office/drawing/2014/main" id="{2C020E46-6FA1-418F-B83B-5D5186725E7B}"/>
              </a:ext>
            </a:extLst>
          </p:cNvPr>
          <p:cNvGraphicFramePr>
            <a:graphicFrameLocks noGrp="1"/>
          </p:cNvGraphicFramePr>
          <p:nvPr>
            <p:extLst>
              <p:ext uri="{D42A27DB-BD31-4B8C-83A1-F6EECF244321}">
                <p14:modId xmlns:p14="http://schemas.microsoft.com/office/powerpoint/2010/main" val="417456340"/>
              </p:ext>
            </p:extLst>
          </p:nvPr>
        </p:nvGraphicFramePr>
        <p:xfrm>
          <a:off x="198408" y="2191275"/>
          <a:ext cx="8768800" cy="1404000"/>
        </p:xfrm>
        <a:graphic>
          <a:graphicData uri="http://schemas.openxmlformats.org/drawingml/2006/table">
            <a:tbl>
              <a:tblPr firstRow="1" bandRow="1">
                <a:tableStyleId>{5C22544A-7EE6-4342-B048-85BDC9FD1C3A}</a:tableStyleId>
              </a:tblPr>
              <a:tblGrid>
                <a:gridCol w="2797455">
                  <a:extLst>
                    <a:ext uri="{9D8B030D-6E8A-4147-A177-3AD203B41FA5}">
                      <a16:colId xmlns:a16="http://schemas.microsoft.com/office/drawing/2014/main" val="1080278781"/>
                    </a:ext>
                  </a:extLst>
                </a:gridCol>
                <a:gridCol w="5971345">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所</a:t>
                      </a:r>
                      <a:r>
                        <a:rPr kumimoji="1" lang="en-US" altLang="ja-JP" sz="1400" b="0" kern="1200" dirty="0">
                          <a:solidFill>
                            <a:schemeClr val="tx1"/>
                          </a:solidFill>
                          <a:latin typeface="游明朝" panose="02020400000000000000" pitchFamily="18" charset="-128"/>
                          <a:ea typeface="游明朝" panose="02020400000000000000" pitchFamily="18" charset="-128"/>
                          <a:cs typeface="+mn-cs"/>
                        </a:rPr>
                        <a:t> </a:t>
                      </a: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在 地</a:t>
                      </a:r>
                      <a:endParaRPr kumimoji="1" 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事業者名</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代表者名</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graphicFrame>
        <p:nvGraphicFramePr>
          <p:cNvPr id="17" name="表 6">
            <a:extLst>
              <a:ext uri="{FF2B5EF4-FFF2-40B4-BE49-F238E27FC236}">
                <a16:creationId xmlns:a16="http://schemas.microsoft.com/office/drawing/2014/main" id="{AC29BF66-1D13-4D07-BE77-D93C4562A8D2}"/>
              </a:ext>
            </a:extLst>
          </p:cNvPr>
          <p:cNvGraphicFramePr>
            <a:graphicFrameLocks noGrp="1"/>
          </p:cNvGraphicFramePr>
          <p:nvPr>
            <p:extLst>
              <p:ext uri="{D42A27DB-BD31-4B8C-83A1-F6EECF244321}">
                <p14:modId xmlns:p14="http://schemas.microsoft.com/office/powerpoint/2010/main" val="2425437668"/>
              </p:ext>
            </p:extLst>
          </p:nvPr>
        </p:nvGraphicFramePr>
        <p:xfrm>
          <a:off x="198408" y="4312311"/>
          <a:ext cx="8768800" cy="2340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担当者名</a:t>
                      </a:r>
                      <a:endParaRPr kumimoji="1" 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所　　属</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電話番号</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游明朝" panose="02020400000000000000" pitchFamily="18" charset="-128"/>
                          <a:ea typeface="游明朝" panose="02020400000000000000" pitchFamily="18" charset="-128"/>
                          <a:cs typeface="+mn-cs"/>
                        </a:rPr>
                        <a:t>FAX</a:t>
                      </a: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番号</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1789272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游明朝" panose="02020400000000000000" pitchFamily="18" charset="-128"/>
                          <a:ea typeface="游明朝" panose="02020400000000000000" pitchFamily="18" charset="-128"/>
                          <a:cs typeface="+mn-cs"/>
                        </a:rPr>
                        <a:t>E-mail</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2912970"/>
                  </a:ext>
                </a:extLst>
              </a:tr>
            </a:tbl>
          </a:graphicData>
        </a:graphic>
      </p:graphicFrame>
    </p:spTree>
    <p:extLst>
      <p:ext uri="{BB962C8B-B14F-4D97-AF65-F5344CB8AC3E}">
        <p14:creationId xmlns:p14="http://schemas.microsoft.com/office/powerpoint/2010/main" val="106876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様式第６号の７）</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Ⅵ</a:t>
            </a:r>
            <a:r>
              <a:rPr lang="ja-JP" altLang="en-US" b="1" dirty="0">
                <a:solidFill>
                  <a:sysClr val="windowText" lastClr="000000"/>
                </a:solidFill>
                <a:latin typeface="游明朝" panose="02020400000000000000" pitchFamily="18" charset="-128"/>
                <a:ea typeface="游明朝" panose="02020400000000000000" pitchFamily="18" charset="-128"/>
              </a:rPr>
              <a:t>　提案内容　⑷　寄附者等への対応</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09220" y="690037"/>
            <a:ext cx="8516316" cy="1169551"/>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評価項目「⑥　提案内容　⑷　寄附者等への対応」について、本様式１枚で簡潔にまとめ、作成すること。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対応フロー図を、寄附者、返礼品提供事業者、新規登録を検討している事業者ごとに記載すること。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提案内容を補足する説明図等があれば別途作成し、添付すること。</a:t>
            </a:r>
          </a:p>
        </p:txBody>
      </p:sp>
    </p:spTree>
    <p:extLst>
      <p:ext uri="{BB962C8B-B14F-4D97-AF65-F5344CB8AC3E}">
        <p14:creationId xmlns:p14="http://schemas.microsoft.com/office/powerpoint/2010/main" val="120932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様式第６号の８）</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Ⅶ</a:t>
            </a:r>
            <a:r>
              <a:rPr lang="ja-JP" altLang="en-US" b="1" dirty="0">
                <a:solidFill>
                  <a:sysClr val="windowText" lastClr="000000"/>
                </a:solidFill>
                <a:latin typeface="游明朝" panose="02020400000000000000" pitchFamily="18" charset="-128"/>
                <a:ea typeface="游明朝" panose="02020400000000000000" pitchFamily="18" charset="-128"/>
              </a:rPr>
              <a:t>　提案内容　⑸　</a:t>
            </a:r>
            <a:r>
              <a:rPr lang="en-US" altLang="ja-JP" b="1" dirty="0">
                <a:solidFill>
                  <a:sysClr val="windowText" lastClr="000000"/>
                </a:solidFill>
                <a:latin typeface="游明朝" panose="02020400000000000000" pitchFamily="18" charset="-128"/>
                <a:ea typeface="游明朝" panose="02020400000000000000" pitchFamily="18" charset="-128"/>
              </a:rPr>
              <a:t>PR</a:t>
            </a:r>
            <a:r>
              <a:rPr lang="ja-JP" altLang="en-US" b="1" dirty="0">
                <a:solidFill>
                  <a:sysClr val="windowText" lastClr="000000"/>
                </a:solidFill>
                <a:latin typeface="游明朝" panose="02020400000000000000" pitchFamily="18" charset="-128"/>
                <a:ea typeface="游明朝" panose="02020400000000000000" pitchFamily="18" charset="-128"/>
              </a:rPr>
              <a:t>・プロモーション</a:t>
            </a: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09220" y="690037"/>
            <a:ext cx="8516316" cy="1169551"/>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評価項目「⑦　提案内容　⑸　</a:t>
            </a:r>
            <a:r>
              <a:rPr kumimoji="1" lang="en-US" altLang="ja-JP" sz="1400" dirty="0">
                <a:solidFill>
                  <a:srgbClr val="FF0000"/>
                </a:solidFill>
                <a:latin typeface="游明朝" panose="02020400000000000000" pitchFamily="18" charset="-128"/>
                <a:ea typeface="游明朝" panose="02020400000000000000" pitchFamily="18" charset="-128"/>
              </a:rPr>
              <a:t>PR</a:t>
            </a:r>
            <a:r>
              <a:rPr kumimoji="1" lang="ja-JP" altLang="en-US" sz="1400" dirty="0">
                <a:solidFill>
                  <a:srgbClr val="FF0000"/>
                </a:solidFill>
                <a:latin typeface="游明朝" panose="02020400000000000000" pitchFamily="18" charset="-128"/>
                <a:ea typeface="游明朝" panose="02020400000000000000" pitchFamily="18" charset="-128"/>
              </a:rPr>
              <a:t>・プロモーション」について、本様式１枚で簡潔にまとめ、作成すること。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提案する種類（</a:t>
            </a:r>
            <a:r>
              <a:rPr kumimoji="1" lang="en-US" altLang="ja-JP" sz="1400" dirty="0">
                <a:solidFill>
                  <a:srgbClr val="FF0000"/>
                </a:solidFill>
                <a:latin typeface="游明朝" panose="02020400000000000000" pitchFamily="18" charset="-128"/>
                <a:ea typeface="游明朝" panose="02020400000000000000" pitchFamily="18" charset="-128"/>
              </a:rPr>
              <a:t>RPP</a:t>
            </a:r>
            <a:r>
              <a:rPr kumimoji="1" lang="ja-JP" altLang="en-US" sz="1400" dirty="0">
                <a:solidFill>
                  <a:srgbClr val="FF0000"/>
                </a:solidFill>
                <a:latin typeface="游明朝" panose="02020400000000000000" pitchFamily="18" charset="-128"/>
                <a:ea typeface="游明朝" panose="02020400000000000000" pitchFamily="18" charset="-128"/>
              </a:rPr>
              <a:t>広告など）は問わないが、費用及び提案理由を必ず記載すること。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提案内容を補足する説明図等があれば別途作成し、添付すること。</a:t>
            </a:r>
          </a:p>
        </p:txBody>
      </p:sp>
    </p:spTree>
    <p:extLst>
      <p:ext uri="{BB962C8B-B14F-4D97-AF65-F5344CB8AC3E}">
        <p14:creationId xmlns:p14="http://schemas.microsoft.com/office/powerpoint/2010/main" val="166220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a:solidFill>
                  <a:sysClr val="windowText" lastClr="000000"/>
                </a:solidFill>
                <a:latin typeface="游明朝" panose="02020400000000000000" pitchFamily="18" charset="-128"/>
                <a:ea typeface="游明朝" panose="02020400000000000000" pitchFamily="18" charset="-128"/>
              </a:rPr>
              <a:t>（</a:t>
            </a:r>
            <a:r>
              <a:rPr lang="ja-JP" altLang="en-US" b="1" smtClean="0">
                <a:solidFill>
                  <a:sysClr val="windowText" lastClr="000000"/>
                </a:solidFill>
                <a:latin typeface="游明朝" panose="02020400000000000000" pitchFamily="18" charset="-128"/>
                <a:ea typeface="游明朝" panose="02020400000000000000" pitchFamily="18" charset="-128"/>
              </a:rPr>
              <a:t>様式第６号</a:t>
            </a:r>
            <a:r>
              <a:rPr lang="ja-JP" altLang="en-US" b="1" dirty="0" smtClean="0">
                <a:solidFill>
                  <a:sysClr val="windowText" lastClr="000000"/>
                </a:solidFill>
                <a:latin typeface="游明朝" panose="02020400000000000000" pitchFamily="18" charset="-128"/>
                <a:ea typeface="游明朝" panose="02020400000000000000" pitchFamily="18" charset="-128"/>
              </a:rPr>
              <a:t>の</a:t>
            </a:r>
            <a:r>
              <a:rPr lang="ja-JP" altLang="en-US" b="1" dirty="0">
                <a:solidFill>
                  <a:sysClr val="windowText" lastClr="000000"/>
                </a:solidFill>
                <a:latin typeface="游明朝" panose="02020400000000000000" pitchFamily="18" charset="-128"/>
                <a:ea typeface="游明朝" panose="02020400000000000000" pitchFamily="18" charset="-128"/>
              </a:rPr>
              <a:t>９</a:t>
            </a:r>
            <a:r>
              <a:rPr lang="ja-JP" altLang="en-US" b="1" dirty="0" smtClean="0">
                <a:solidFill>
                  <a:sysClr val="windowText" lastClr="000000"/>
                </a:solidFill>
                <a:latin typeface="游明朝" panose="02020400000000000000" pitchFamily="18" charset="-128"/>
                <a:ea typeface="游明朝" panose="02020400000000000000" pitchFamily="18" charset="-128"/>
              </a:rPr>
              <a:t>）</a:t>
            </a:r>
            <a:r>
              <a:rPr lang="ja-JP" altLang="en-US" b="1" dirty="0">
                <a:solidFill>
                  <a:sysClr val="windowText" lastClr="000000"/>
                </a:solidFill>
                <a:latin typeface="游明朝" panose="02020400000000000000" pitchFamily="18" charset="-128"/>
                <a:ea typeface="游明朝" panose="02020400000000000000" pitchFamily="18" charset="-128"/>
              </a:rPr>
              <a:t>　</a:t>
            </a:r>
            <a:r>
              <a:rPr lang="ja-JP" altLang="en-US" b="1" dirty="0" smtClean="0">
                <a:solidFill>
                  <a:sysClr val="windowText" lastClr="000000"/>
                </a:solidFill>
                <a:latin typeface="游明朝" panose="02020400000000000000" pitchFamily="18" charset="-128"/>
                <a:ea typeface="游明朝" panose="02020400000000000000" pitchFamily="18" charset="-128"/>
              </a:rPr>
              <a:t>提案書</a:t>
            </a:r>
            <a:r>
              <a:rPr lang="en-US" altLang="ja-JP" b="1" dirty="0">
                <a:solidFill>
                  <a:sysClr val="windowText" lastClr="000000"/>
                </a:solidFill>
                <a:latin typeface="游明朝" panose="02020400000000000000" pitchFamily="18" charset="-128"/>
                <a:ea typeface="游明朝" panose="02020400000000000000" pitchFamily="18" charset="-128"/>
              </a:rPr>
              <a:t>Ⅷ</a:t>
            </a:r>
            <a:r>
              <a:rPr lang="ja-JP" altLang="en-US" b="1" dirty="0">
                <a:solidFill>
                  <a:sysClr val="windowText" lastClr="000000"/>
                </a:solidFill>
                <a:latin typeface="游明朝" panose="02020400000000000000" pitchFamily="18" charset="-128"/>
                <a:ea typeface="游明朝" panose="02020400000000000000" pitchFamily="18" charset="-128"/>
              </a:rPr>
              <a:t>　独自提案</a:t>
            </a: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09220" y="690037"/>
            <a:ext cx="8516316" cy="523220"/>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評価項目「⑨　独自提案」について、本様式１枚で簡潔にまとめ、作成すること。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313077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様式第６号の２）</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Ⅰ</a:t>
            </a:r>
            <a:r>
              <a:rPr lang="ja-JP" altLang="en-US" b="1" dirty="0">
                <a:solidFill>
                  <a:sysClr val="windowText" lastClr="000000"/>
                </a:solidFill>
                <a:latin typeface="游明朝" panose="02020400000000000000" pitchFamily="18" charset="-128"/>
                <a:ea typeface="游明朝" panose="02020400000000000000" pitchFamily="18" charset="-128"/>
              </a:rPr>
              <a:t>　業務遂行体制</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401015" y="690037"/>
            <a:ext cx="8516316" cy="1169551"/>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評価項目「①　</a:t>
            </a:r>
            <a:r>
              <a:rPr kumimoji="1" lang="zh-TW" altLang="en-US" sz="1400" dirty="0">
                <a:solidFill>
                  <a:srgbClr val="FF0000"/>
                </a:solidFill>
                <a:latin typeface="游明朝" panose="02020400000000000000" pitchFamily="18" charset="-128"/>
                <a:ea typeface="游明朝" panose="02020400000000000000" pitchFamily="18" charset="-128"/>
              </a:rPr>
              <a:t>業務</a:t>
            </a:r>
            <a:r>
              <a:rPr kumimoji="1" lang="ja-JP" altLang="en-US" sz="1400" dirty="0">
                <a:solidFill>
                  <a:srgbClr val="FF0000"/>
                </a:solidFill>
                <a:latin typeface="游明朝" panose="02020400000000000000" pitchFamily="18" charset="-128"/>
                <a:ea typeface="游明朝" panose="02020400000000000000" pitchFamily="18" charset="-128"/>
              </a:rPr>
              <a:t>遂行体制」について、</a:t>
            </a:r>
            <a:r>
              <a:rPr kumimoji="1" lang="ja-JP" altLang="en-US" sz="1400" dirty="0" smtClean="0">
                <a:solidFill>
                  <a:srgbClr val="FF0000"/>
                </a:solidFill>
                <a:latin typeface="游明朝" panose="02020400000000000000" pitchFamily="18" charset="-128"/>
                <a:ea typeface="游明朝" panose="02020400000000000000" pitchFamily="18" charset="-128"/>
              </a:rPr>
              <a:t>本様式３枚以内で</a:t>
            </a:r>
            <a:r>
              <a:rPr kumimoji="1" lang="ja-JP" altLang="en-US" sz="1400" dirty="0">
                <a:solidFill>
                  <a:srgbClr val="FF0000"/>
                </a:solidFill>
                <a:latin typeface="游明朝" panose="02020400000000000000" pitchFamily="18" charset="-128"/>
                <a:ea typeface="游明朝" panose="02020400000000000000" pitchFamily="18" charset="-128"/>
              </a:rPr>
              <a:t>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要求水準書５ 業務内容に掲げる⑴から⑼に掲げる業務ごとに、業務実施場所、配置人数、それぞれの役割を記載すること。なお、１業務につき複数に分かれて業務実施している場合は漏れなく全て記載すること。ただし、担当者名等の記述は不要とする。</a:t>
            </a:r>
            <a:endParaRPr kumimoji="1" lang="en-US" altLang="ja-JP" sz="1400" dirty="0">
              <a:solidFill>
                <a:srgbClr val="FF0000"/>
              </a:solidFill>
              <a:latin typeface="游明朝" panose="02020400000000000000" pitchFamily="18" charset="-128"/>
              <a:ea typeface="游明朝" panose="02020400000000000000" pitchFamily="18" charset="-128"/>
            </a:endParaRPr>
          </a:p>
        </p:txBody>
      </p:sp>
      <p:sp>
        <p:nvSpPr>
          <p:cNvPr id="10" name="スライド番号プレースホルダー 2">
            <a:extLst>
              <a:ext uri="{FF2B5EF4-FFF2-40B4-BE49-F238E27FC236}">
                <a16:creationId xmlns:a16="http://schemas.microsoft.com/office/drawing/2014/main" id="{9770F67F-E910-40C5-A429-5B1645D4DB10}"/>
              </a:ext>
            </a:extLst>
          </p:cNvPr>
          <p:cNvSpPr txBox="1">
            <a:spLocks/>
          </p:cNvSpPr>
          <p:nvPr/>
        </p:nvSpPr>
        <p:spPr>
          <a:xfrm>
            <a:off x="8269341" y="6396038"/>
            <a:ext cx="788395" cy="347925"/>
          </a:xfrm>
          <a:prstGeom prst="rect">
            <a:avLst/>
          </a:prstGeom>
          <a:solidFill>
            <a:schemeClr val="bg1"/>
          </a:solidFill>
          <a:ln>
            <a:solidFill>
              <a:schemeClr val="tx1"/>
            </a:solid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ja-JP" altLang="en-US" dirty="0">
                <a:solidFill>
                  <a:sysClr val="windowText" lastClr="000000"/>
                </a:solidFill>
                <a:latin typeface="游明朝" panose="02020400000000000000" pitchFamily="18" charset="-128"/>
                <a:ea typeface="游明朝" panose="02020400000000000000" pitchFamily="18" charset="-128"/>
              </a:rPr>
              <a:t>１</a:t>
            </a:r>
            <a:r>
              <a:rPr lang="en-US" altLang="ja-JP" dirty="0" smtClean="0">
                <a:solidFill>
                  <a:sysClr val="windowText" lastClr="000000"/>
                </a:solidFill>
                <a:latin typeface="游明朝" panose="02020400000000000000" pitchFamily="18" charset="-128"/>
                <a:ea typeface="游明朝" panose="02020400000000000000" pitchFamily="18" charset="-128"/>
              </a:rPr>
              <a:t>/</a:t>
            </a:r>
            <a:r>
              <a:rPr lang="ja-JP" altLang="en-US" dirty="0">
                <a:solidFill>
                  <a:sysClr val="windowText" lastClr="000000"/>
                </a:solidFill>
                <a:latin typeface="游明朝" panose="02020400000000000000" pitchFamily="18" charset="-128"/>
                <a:ea typeface="游明朝" panose="02020400000000000000" pitchFamily="18" charset="-128"/>
              </a:rPr>
              <a:t>３</a:t>
            </a:r>
            <a:endParaRPr lang="en-US" altLang="ja-JP" dirty="0">
              <a:solidFill>
                <a:sysClr val="windowText" lastClr="00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4089680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様式第６号の２）</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Ⅰ</a:t>
            </a:r>
            <a:r>
              <a:rPr lang="ja-JP" altLang="en-US" b="1" dirty="0">
                <a:solidFill>
                  <a:sysClr val="windowText" lastClr="000000"/>
                </a:solidFill>
                <a:latin typeface="游明朝" panose="02020400000000000000" pitchFamily="18" charset="-128"/>
                <a:ea typeface="游明朝" panose="02020400000000000000" pitchFamily="18" charset="-128"/>
              </a:rPr>
              <a:t>　業務遂行体制</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401015" y="690037"/>
            <a:ext cx="8516316" cy="1169551"/>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評価項目「①　</a:t>
            </a:r>
            <a:r>
              <a:rPr kumimoji="1" lang="zh-TW" altLang="en-US" sz="1400" dirty="0">
                <a:solidFill>
                  <a:srgbClr val="FF0000"/>
                </a:solidFill>
                <a:latin typeface="游明朝" panose="02020400000000000000" pitchFamily="18" charset="-128"/>
                <a:ea typeface="游明朝" panose="02020400000000000000" pitchFamily="18" charset="-128"/>
              </a:rPr>
              <a:t>業務</a:t>
            </a:r>
            <a:r>
              <a:rPr kumimoji="1" lang="ja-JP" altLang="en-US" sz="1400" dirty="0">
                <a:solidFill>
                  <a:srgbClr val="FF0000"/>
                </a:solidFill>
                <a:latin typeface="游明朝" panose="02020400000000000000" pitchFamily="18" charset="-128"/>
                <a:ea typeface="游明朝" panose="02020400000000000000" pitchFamily="18" charset="-128"/>
              </a:rPr>
              <a:t>遂行体制」について、</a:t>
            </a:r>
            <a:r>
              <a:rPr kumimoji="1" lang="ja-JP" altLang="en-US" sz="1400" dirty="0" smtClean="0">
                <a:solidFill>
                  <a:srgbClr val="FF0000"/>
                </a:solidFill>
                <a:latin typeface="游明朝" panose="02020400000000000000" pitchFamily="18" charset="-128"/>
                <a:ea typeface="游明朝" panose="02020400000000000000" pitchFamily="18" charset="-128"/>
              </a:rPr>
              <a:t>本様式３枚以内</a:t>
            </a:r>
            <a:r>
              <a:rPr kumimoji="1" lang="ja-JP" altLang="en-US" sz="1400" dirty="0">
                <a:solidFill>
                  <a:srgbClr val="FF0000"/>
                </a:solidFill>
                <a:latin typeface="游明朝" panose="02020400000000000000" pitchFamily="18" charset="-128"/>
                <a:ea typeface="游明朝" panose="02020400000000000000" pitchFamily="18" charset="-128"/>
              </a:rPr>
              <a:t>で</a:t>
            </a:r>
            <a:r>
              <a:rPr kumimoji="1" lang="ja-JP" altLang="en-US" sz="1400" dirty="0" smtClean="0">
                <a:solidFill>
                  <a:srgbClr val="FF0000"/>
                </a:solidFill>
                <a:latin typeface="游明朝" panose="02020400000000000000" pitchFamily="18" charset="-128"/>
                <a:ea typeface="游明朝" panose="02020400000000000000" pitchFamily="18" charset="-128"/>
              </a:rPr>
              <a:t>簡潔</a:t>
            </a:r>
            <a:r>
              <a:rPr kumimoji="1" lang="ja-JP" altLang="en-US" sz="1400" dirty="0">
                <a:solidFill>
                  <a:srgbClr val="FF0000"/>
                </a:solidFill>
                <a:latin typeface="游明朝" panose="02020400000000000000" pitchFamily="18" charset="-128"/>
                <a:ea typeface="游明朝" panose="02020400000000000000" pitchFamily="18" charset="-128"/>
              </a:rPr>
              <a:t>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要求水準書５ 業務内容に掲げる⑴から⑼に掲げる業務ごとに、業務実施場所、配置人数、それぞれの役割を記載すること。なお、１業務につき複数に分かれて業務実施している場合は漏れなく全て記載すること。ただし、担当者名等の記述は不要とする。</a:t>
            </a:r>
            <a:endParaRPr kumimoji="1" lang="en-US" altLang="ja-JP" sz="1400" dirty="0">
              <a:solidFill>
                <a:srgbClr val="FF0000"/>
              </a:solidFill>
              <a:latin typeface="游明朝" panose="02020400000000000000" pitchFamily="18" charset="-128"/>
              <a:ea typeface="游明朝" panose="02020400000000000000" pitchFamily="18" charset="-128"/>
            </a:endParaRPr>
          </a:p>
        </p:txBody>
      </p:sp>
      <p:sp>
        <p:nvSpPr>
          <p:cNvPr id="6" name="スライド番号プレースホルダー 2">
            <a:extLst>
              <a:ext uri="{FF2B5EF4-FFF2-40B4-BE49-F238E27FC236}">
                <a16:creationId xmlns:a16="http://schemas.microsoft.com/office/drawing/2014/main" id="{38D0A7BE-A86D-444C-9640-BAE8D66D208D}"/>
              </a:ext>
            </a:extLst>
          </p:cNvPr>
          <p:cNvSpPr txBox="1">
            <a:spLocks/>
          </p:cNvSpPr>
          <p:nvPr/>
        </p:nvSpPr>
        <p:spPr>
          <a:xfrm>
            <a:off x="8269341" y="6396038"/>
            <a:ext cx="788395" cy="347925"/>
          </a:xfrm>
          <a:prstGeom prst="rect">
            <a:avLst/>
          </a:prstGeom>
          <a:solidFill>
            <a:schemeClr val="bg1"/>
          </a:solidFill>
          <a:ln>
            <a:solidFill>
              <a:schemeClr val="tx1"/>
            </a:solid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ja-JP" altLang="en-US" dirty="0">
                <a:solidFill>
                  <a:sysClr val="windowText" lastClr="000000"/>
                </a:solidFill>
                <a:latin typeface="游明朝" panose="02020400000000000000" pitchFamily="18" charset="-128"/>
                <a:ea typeface="游明朝" panose="02020400000000000000" pitchFamily="18" charset="-128"/>
              </a:rPr>
              <a:t>２</a:t>
            </a:r>
            <a:r>
              <a:rPr lang="en-US" altLang="ja-JP" dirty="0" smtClean="0">
                <a:solidFill>
                  <a:sysClr val="windowText" lastClr="000000"/>
                </a:solidFill>
                <a:latin typeface="游明朝" panose="02020400000000000000" pitchFamily="18" charset="-128"/>
                <a:ea typeface="游明朝" panose="02020400000000000000" pitchFamily="18" charset="-128"/>
              </a:rPr>
              <a:t>/</a:t>
            </a:r>
            <a:r>
              <a:rPr lang="ja-JP" altLang="en-US" dirty="0">
                <a:solidFill>
                  <a:sysClr val="windowText" lastClr="000000"/>
                </a:solidFill>
                <a:latin typeface="游明朝" panose="02020400000000000000" pitchFamily="18" charset="-128"/>
                <a:ea typeface="游明朝" panose="02020400000000000000" pitchFamily="18" charset="-128"/>
              </a:rPr>
              <a:t>３</a:t>
            </a:r>
            <a:endParaRPr lang="en-US" altLang="ja-JP" dirty="0">
              <a:solidFill>
                <a:sysClr val="windowText" lastClr="00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1320537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様式第６号の２）</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Ⅰ</a:t>
            </a:r>
            <a:r>
              <a:rPr lang="ja-JP" altLang="en-US" b="1" dirty="0">
                <a:solidFill>
                  <a:sysClr val="windowText" lastClr="000000"/>
                </a:solidFill>
                <a:latin typeface="游明朝" panose="02020400000000000000" pitchFamily="18" charset="-128"/>
                <a:ea typeface="游明朝" panose="02020400000000000000" pitchFamily="18" charset="-128"/>
              </a:rPr>
              <a:t>　業務遂行体制</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401015" y="690037"/>
            <a:ext cx="8516316" cy="1169551"/>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評価項目「①　</a:t>
            </a:r>
            <a:r>
              <a:rPr kumimoji="1" lang="zh-TW" altLang="en-US" sz="1400" dirty="0">
                <a:solidFill>
                  <a:srgbClr val="FF0000"/>
                </a:solidFill>
                <a:latin typeface="游明朝" panose="02020400000000000000" pitchFamily="18" charset="-128"/>
                <a:ea typeface="游明朝" panose="02020400000000000000" pitchFamily="18" charset="-128"/>
              </a:rPr>
              <a:t>業務</a:t>
            </a:r>
            <a:r>
              <a:rPr kumimoji="1" lang="ja-JP" altLang="en-US" sz="1400" dirty="0">
                <a:solidFill>
                  <a:srgbClr val="FF0000"/>
                </a:solidFill>
                <a:latin typeface="游明朝" panose="02020400000000000000" pitchFamily="18" charset="-128"/>
                <a:ea typeface="游明朝" panose="02020400000000000000" pitchFamily="18" charset="-128"/>
              </a:rPr>
              <a:t>遂行体制」について、</a:t>
            </a:r>
            <a:r>
              <a:rPr kumimoji="1" lang="ja-JP" altLang="en-US" sz="1400" dirty="0" smtClean="0">
                <a:solidFill>
                  <a:srgbClr val="FF0000"/>
                </a:solidFill>
                <a:latin typeface="游明朝" panose="02020400000000000000" pitchFamily="18" charset="-128"/>
                <a:ea typeface="游明朝" panose="02020400000000000000" pitchFamily="18" charset="-128"/>
              </a:rPr>
              <a:t>本様式３枚以内で</a:t>
            </a:r>
            <a:r>
              <a:rPr kumimoji="1" lang="ja-JP" altLang="en-US" sz="1400" dirty="0">
                <a:solidFill>
                  <a:srgbClr val="FF0000"/>
                </a:solidFill>
                <a:latin typeface="游明朝" panose="02020400000000000000" pitchFamily="18" charset="-128"/>
                <a:ea typeface="游明朝" panose="02020400000000000000" pitchFamily="18" charset="-128"/>
              </a:rPr>
              <a:t>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要求水準書５ 業務内容に掲げる⑴から⑼に掲げる業務ごとに、業務実施場所、配置人数、それぞれの役割を記載すること。なお、１業務につき複数に分かれて業務実施している場合は漏れなく全て記載すること。ただし、担当者名等の記述は不要とする。</a:t>
            </a:r>
            <a:endParaRPr kumimoji="1" lang="en-US" altLang="ja-JP" sz="1400" dirty="0">
              <a:solidFill>
                <a:srgbClr val="FF0000"/>
              </a:solidFill>
              <a:latin typeface="游明朝" panose="02020400000000000000" pitchFamily="18" charset="-128"/>
              <a:ea typeface="游明朝" panose="02020400000000000000" pitchFamily="18" charset="-128"/>
            </a:endParaRPr>
          </a:p>
        </p:txBody>
      </p:sp>
      <p:sp>
        <p:nvSpPr>
          <p:cNvPr id="6" name="スライド番号プレースホルダー 2">
            <a:extLst>
              <a:ext uri="{FF2B5EF4-FFF2-40B4-BE49-F238E27FC236}">
                <a16:creationId xmlns:a16="http://schemas.microsoft.com/office/drawing/2014/main" id="{38D0A7BE-A86D-444C-9640-BAE8D66D208D}"/>
              </a:ext>
            </a:extLst>
          </p:cNvPr>
          <p:cNvSpPr txBox="1">
            <a:spLocks/>
          </p:cNvSpPr>
          <p:nvPr/>
        </p:nvSpPr>
        <p:spPr>
          <a:xfrm>
            <a:off x="8269341" y="6396038"/>
            <a:ext cx="788395" cy="347925"/>
          </a:xfrm>
          <a:prstGeom prst="rect">
            <a:avLst/>
          </a:prstGeom>
          <a:solidFill>
            <a:schemeClr val="bg1"/>
          </a:solidFill>
          <a:ln>
            <a:solidFill>
              <a:schemeClr val="tx1"/>
            </a:solid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ja-JP" altLang="en-US" dirty="0">
                <a:solidFill>
                  <a:sysClr val="windowText" lastClr="000000"/>
                </a:solidFill>
                <a:latin typeface="游明朝" panose="02020400000000000000" pitchFamily="18" charset="-128"/>
                <a:ea typeface="游明朝" panose="02020400000000000000" pitchFamily="18" charset="-128"/>
              </a:rPr>
              <a:t>３</a:t>
            </a:r>
            <a:r>
              <a:rPr lang="en-US" altLang="ja-JP" dirty="0" smtClean="0">
                <a:solidFill>
                  <a:sysClr val="windowText" lastClr="000000"/>
                </a:solidFill>
                <a:latin typeface="游明朝" panose="02020400000000000000" pitchFamily="18" charset="-128"/>
                <a:ea typeface="游明朝" panose="02020400000000000000" pitchFamily="18" charset="-128"/>
              </a:rPr>
              <a:t>/</a:t>
            </a:r>
            <a:r>
              <a:rPr lang="ja-JP" altLang="en-US" dirty="0">
                <a:solidFill>
                  <a:sysClr val="windowText" lastClr="000000"/>
                </a:solidFill>
                <a:latin typeface="游明朝" panose="02020400000000000000" pitchFamily="18" charset="-128"/>
                <a:ea typeface="游明朝" panose="02020400000000000000" pitchFamily="18" charset="-128"/>
              </a:rPr>
              <a:t>３</a:t>
            </a:r>
            <a:endParaRPr lang="en-US" altLang="ja-JP" dirty="0">
              <a:solidFill>
                <a:sysClr val="windowText" lastClr="00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244259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様式第６号の３）</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Ⅱ</a:t>
            </a:r>
            <a:r>
              <a:rPr lang="ja-JP" altLang="en-US" b="1" dirty="0">
                <a:solidFill>
                  <a:sysClr val="windowText" lastClr="000000"/>
                </a:solidFill>
                <a:latin typeface="游明朝" panose="02020400000000000000" pitchFamily="18" charset="-128"/>
                <a:ea typeface="游明朝" panose="02020400000000000000" pitchFamily="18" charset="-128"/>
              </a:rPr>
              <a:t>　類似業務の実績</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6" name="テキスト ボックス 5">
            <a:extLst>
              <a:ext uri="{FF2B5EF4-FFF2-40B4-BE49-F238E27FC236}">
                <a16:creationId xmlns:a16="http://schemas.microsoft.com/office/drawing/2014/main" id="{A9A4FFE3-7243-4A3B-8628-C79124CE841C}"/>
              </a:ext>
            </a:extLst>
          </p:cNvPr>
          <p:cNvSpPr txBox="1"/>
          <p:nvPr/>
        </p:nvSpPr>
        <p:spPr>
          <a:xfrm>
            <a:off x="198408" y="631137"/>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游明朝" panose="02020400000000000000" pitchFamily="18" charset="-128"/>
                <a:ea typeface="游明朝" panose="02020400000000000000" pitchFamily="18" charset="-128"/>
              </a:rPr>
              <a:t>類似業務の実績（１件目）</a:t>
            </a:r>
          </a:p>
        </p:txBody>
      </p:sp>
      <p:graphicFrame>
        <p:nvGraphicFramePr>
          <p:cNvPr id="8" name="表 6">
            <a:extLst>
              <a:ext uri="{FF2B5EF4-FFF2-40B4-BE49-F238E27FC236}">
                <a16:creationId xmlns:a16="http://schemas.microsoft.com/office/drawing/2014/main" id="{EE9F706E-1E6E-40DF-B410-B6C983CB0A75}"/>
              </a:ext>
            </a:extLst>
          </p:cNvPr>
          <p:cNvGraphicFramePr>
            <a:graphicFrameLocks noGrp="1"/>
          </p:cNvGraphicFramePr>
          <p:nvPr>
            <p:extLst>
              <p:ext uri="{D42A27DB-BD31-4B8C-83A1-F6EECF244321}">
                <p14:modId xmlns:p14="http://schemas.microsoft.com/office/powerpoint/2010/main" val="196949634"/>
              </p:ext>
            </p:extLst>
          </p:nvPr>
        </p:nvGraphicFramePr>
        <p:xfrm>
          <a:off x="198408" y="952814"/>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 約 件 名</a:t>
                      </a:r>
                      <a:endParaRPr kumimoji="1" 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契約相手方</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寄 附 件 数</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r>
                        <a:rPr kumimoji="1" lang="ja-JP" altLang="en-US" sz="1400" b="0" dirty="0">
                          <a:solidFill>
                            <a:schemeClr val="tx1"/>
                          </a:solidFill>
                          <a:latin typeface="游明朝" panose="02020400000000000000" pitchFamily="18" charset="-128"/>
                          <a:ea typeface="游明朝" panose="02020400000000000000" pitchFamily="18" charset="-128"/>
                        </a:rPr>
                        <a:t>　平成・令和　　　　年度　　　　　　　　　　　　　　　　　件</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sp>
        <p:nvSpPr>
          <p:cNvPr id="15" name="テキスト ボックス 14">
            <a:extLst>
              <a:ext uri="{FF2B5EF4-FFF2-40B4-BE49-F238E27FC236}">
                <a16:creationId xmlns:a16="http://schemas.microsoft.com/office/drawing/2014/main" id="{FA258D42-D2AB-4750-AAB2-50E866221B33}"/>
              </a:ext>
            </a:extLst>
          </p:cNvPr>
          <p:cNvSpPr txBox="1"/>
          <p:nvPr/>
        </p:nvSpPr>
        <p:spPr>
          <a:xfrm>
            <a:off x="99204" y="6083111"/>
            <a:ext cx="9143999" cy="738664"/>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契約相手方は市区町村であれば、●●県●●市のように、都道府県庁であれば●●県庁と表記すること。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当該業務の契約書及び業務内容</a:t>
            </a:r>
            <a:r>
              <a:rPr kumimoji="1" lang="ja-JP" altLang="en-US" sz="1400" dirty="0" smtClean="0">
                <a:solidFill>
                  <a:srgbClr val="FF0000"/>
                </a:solidFill>
                <a:latin typeface="游明朝" panose="02020400000000000000" pitchFamily="18" charset="-128"/>
                <a:ea typeface="游明朝" panose="02020400000000000000" pitchFamily="18" charset="-128"/>
              </a:rPr>
              <a:t>の分かる</a:t>
            </a:r>
            <a:r>
              <a:rPr kumimoji="1" lang="ja-JP" altLang="en-US" sz="1400" dirty="0">
                <a:solidFill>
                  <a:srgbClr val="FF0000"/>
                </a:solidFill>
                <a:latin typeface="游明朝" panose="02020400000000000000" pitchFamily="18" charset="-128"/>
                <a:ea typeface="游明朝" panose="02020400000000000000" pitchFamily="18" charset="-128"/>
              </a:rPr>
              <a:t>書類の写しを添付すること。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p:txBody>
      </p:sp>
      <p:sp>
        <p:nvSpPr>
          <p:cNvPr id="14" name="テキスト ボックス 13">
            <a:extLst>
              <a:ext uri="{FF2B5EF4-FFF2-40B4-BE49-F238E27FC236}">
                <a16:creationId xmlns:a16="http://schemas.microsoft.com/office/drawing/2014/main" id="{C89FDFF5-7D6C-425C-9F11-1DC7FD0FDA41}"/>
              </a:ext>
            </a:extLst>
          </p:cNvPr>
          <p:cNvSpPr txBox="1"/>
          <p:nvPr/>
        </p:nvSpPr>
        <p:spPr>
          <a:xfrm>
            <a:off x="198408" y="2466910"/>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游明朝" panose="02020400000000000000" pitchFamily="18" charset="-128"/>
                <a:ea typeface="游明朝" panose="02020400000000000000" pitchFamily="18" charset="-128"/>
              </a:rPr>
              <a:t>類似業務の実績（２件目）</a:t>
            </a:r>
          </a:p>
        </p:txBody>
      </p:sp>
      <p:graphicFrame>
        <p:nvGraphicFramePr>
          <p:cNvPr id="16" name="表 6">
            <a:extLst>
              <a:ext uri="{FF2B5EF4-FFF2-40B4-BE49-F238E27FC236}">
                <a16:creationId xmlns:a16="http://schemas.microsoft.com/office/drawing/2014/main" id="{19C810B2-217E-43C6-B79E-A76E8FA208C5}"/>
              </a:ext>
            </a:extLst>
          </p:cNvPr>
          <p:cNvGraphicFramePr>
            <a:graphicFrameLocks noGrp="1"/>
          </p:cNvGraphicFramePr>
          <p:nvPr>
            <p:extLst>
              <p:ext uri="{D42A27DB-BD31-4B8C-83A1-F6EECF244321}">
                <p14:modId xmlns:p14="http://schemas.microsoft.com/office/powerpoint/2010/main" val="4226705748"/>
              </p:ext>
            </p:extLst>
          </p:nvPr>
        </p:nvGraphicFramePr>
        <p:xfrm>
          <a:off x="198408" y="2797091"/>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 約 件 名</a:t>
                      </a:r>
                      <a:endParaRPr kumimoji="1" 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契約相手方</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寄 附 件 数</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r>
                        <a:rPr kumimoji="1" lang="ja-JP" altLang="en-US" sz="1400" b="0" dirty="0">
                          <a:solidFill>
                            <a:schemeClr val="tx1"/>
                          </a:solidFill>
                          <a:latin typeface="游明朝" panose="02020400000000000000" pitchFamily="18" charset="-128"/>
                          <a:ea typeface="游明朝" panose="02020400000000000000" pitchFamily="18" charset="-128"/>
                        </a:rPr>
                        <a:t>　平成・令和　　　　年度　　　　　　　　　　　　　　　　　件</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sp>
        <p:nvSpPr>
          <p:cNvPr id="17" name="テキスト ボックス 16">
            <a:extLst>
              <a:ext uri="{FF2B5EF4-FFF2-40B4-BE49-F238E27FC236}">
                <a16:creationId xmlns:a16="http://schemas.microsoft.com/office/drawing/2014/main" id="{82158D4B-E088-42D6-8400-7DA33446AA8F}"/>
              </a:ext>
            </a:extLst>
          </p:cNvPr>
          <p:cNvSpPr txBox="1"/>
          <p:nvPr/>
        </p:nvSpPr>
        <p:spPr>
          <a:xfrm>
            <a:off x="198408" y="4302683"/>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latin typeface="游明朝" panose="02020400000000000000" pitchFamily="18" charset="-128"/>
                <a:ea typeface="游明朝" panose="02020400000000000000" pitchFamily="18" charset="-128"/>
              </a:rPr>
              <a:t>類似業務の実績（３件目）</a:t>
            </a:r>
          </a:p>
        </p:txBody>
      </p:sp>
      <p:graphicFrame>
        <p:nvGraphicFramePr>
          <p:cNvPr id="18" name="表 6">
            <a:extLst>
              <a:ext uri="{FF2B5EF4-FFF2-40B4-BE49-F238E27FC236}">
                <a16:creationId xmlns:a16="http://schemas.microsoft.com/office/drawing/2014/main" id="{0ECE6038-C844-49FD-9B96-605A119A8BED}"/>
              </a:ext>
            </a:extLst>
          </p:cNvPr>
          <p:cNvGraphicFramePr>
            <a:graphicFrameLocks noGrp="1"/>
          </p:cNvGraphicFramePr>
          <p:nvPr>
            <p:extLst>
              <p:ext uri="{D42A27DB-BD31-4B8C-83A1-F6EECF244321}">
                <p14:modId xmlns:p14="http://schemas.microsoft.com/office/powerpoint/2010/main" val="2959879572"/>
              </p:ext>
            </p:extLst>
          </p:nvPr>
        </p:nvGraphicFramePr>
        <p:xfrm>
          <a:off x="198408" y="4687561"/>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 約 件 名</a:t>
                      </a:r>
                      <a:endParaRPr kumimoji="1" 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契約相手方</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400" b="0" dirty="0">
                        <a:solidFill>
                          <a:schemeClr val="tx1"/>
                        </a:solidFill>
                        <a:latin typeface="游明朝" panose="02020400000000000000" pitchFamily="18" charset="-128"/>
                        <a:ea typeface="游明朝" panose="02020400000000000000" pitchFamily="18"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游明朝" panose="02020400000000000000" pitchFamily="18" charset="-128"/>
                          <a:ea typeface="游明朝" panose="02020400000000000000" pitchFamily="18" charset="-128"/>
                          <a:cs typeface="+mn-cs"/>
                        </a:rPr>
                        <a:t>寄 附 件 数</a:t>
                      </a:r>
                      <a:endParaRPr kumimoji="1" lang="ja-JP" altLang="ja-JP" sz="1400" b="0" kern="1200" dirty="0">
                        <a:solidFill>
                          <a:schemeClr val="tx1"/>
                        </a:solidFill>
                        <a:latin typeface="游明朝" panose="02020400000000000000" pitchFamily="18" charset="-128"/>
                        <a:ea typeface="游明朝" panose="02020400000000000000" pitchFamily="18"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r>
                        <a:rPr kumimoji="1" lang="ja-JP" altLang="en-US" sz="1400" b="0" dirty="0">
                          <a:solidFill>
                            <a:schemeClr val="tx1"/>
                          </a:solidFill>
                          <a:latin typeface="游明朝" panose="02020400000000000000" pitchFamily="18" charset="-128"/>
                          <a:ea typeface="游明朝" panose="02020400000000000000" pitchFamily="18" charset="-128"/>
                        </a:rPr>
                        <a:t>　平成・令和　　　　年度　　　　　　　　　　　　　　　　　件</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spTree>
    <p:extLst>
      <p:ext uri="{BB962C8B-B14F-4D97-AF65-F5344CB8AC3E}">
        <p14:creationId xmlns:p14="http://schemas.microsoft.com/office/powerpoint/2010/main" val="25708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様式第６号の４）</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Ⅲ</a:t>
            </a:r>
            <a:r>
              <a:rPr lang="ja-JP" altLang="en-US" b="1" dirty="0">
                <a:solidFill>
                  <a:sysClr val="windowText" lastClr="000000"/>
                </a:solidFill>
                <a:latin typeface="游明朝" panose="02020400000000000000" pitchFamily="18" charset="-128"/>
                <a:ea typeface="游明朝" panose="02020400000000000000" pitchFamily="18" charset="-128"/>
              </a:rPr>
              <a:t>　提案内容　⑴　ポータルサイトの管理等</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13842" y="690037"/>
            <a:ext cx="8516316" cy="1600438"/>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評価項目「③　提案内容　⑴　ポータルサイトの管理等」について、本様式２枚で簡潔にまとめ、作成すること。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寄附情報の連携方法に触れた上で誰が実施するかを記載すること。</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ポータルサイトの提案に当たっては、少なくともポータルサイトの名称、運営会社の名称、特徴、提案する理由及び寄附情報の連携可否を記載すること。</a:t>
            </a:r>
          </a:p>
          <a:p>
            <a:pPr marL="285750" indent="-285750">
              <a:buFont typeface="Wingdings" panose="05000000000000000000" pitchFamily="2" charset="2"/>
              <a:buChar char="n"/>
            </a:pPr>
            <a:r>
              <a:rPr kumimoji="1" lang="ja-JP" altLang="en-US" sz="1400" dirty="0" smtClean="0">
                <a:solidFill>
                  <a:srgbClr val="FF0000"/>
                </a:solidFill>
                <a:latin typeface="游明朝" panose="02020400000000000000" pitchFamily="18" charset="-128"/>
                <a:ea typeface="游明朝" panose="02020400000000000000" pitchFamily="18" charset="-128"/>
              </a:rPr>
              <a:t>提案</a:t>
            </a:r>
            <a:r>
              <a:rPr kumimoji="1" lang="ja-JP" altLang="en-US" sz="1400" dirty="0">
                <a:solidFill>
                  <a:srgbClr val="FF0000"/>
                </a:solidFill>
                <a:latin typeface="游明朝" panose="02020400000000000000" pitchFamily="18" charset="-128"/>
                <a:ea typeface="游明朝" panose="02020400000000000000" pitchFamily="18" charset="-128"/>
              </a:rPr>
              <a:t>内容を補足する説明図等があれば別途作成し、添付すること。</a:t>
            </a:r>
          </a:p>
        </p:txBody>
      </p:sp>
      <p:sp>
        <p:nvSpPr>
          <p:cNvPr id="10" name="スライド番号プレースホルダー 2">
            <a:extLst>
              <a:ext uri="{FF2B5EF4-FFF2-40B4-BE49-F238E27FC236}">
                <a16:creationId xmlns:a16="http://schemas.microsoft.com/office/drawing/2014/main" id="{E3D78FEF-0B5D-4EBF-9A36-649CEFF2E620}"/>
              </a:ext>
            </a:extLst>
          </p:cNvPr>
          <p:cNvSpPr txBox="1">
            <a:spLocks/>
          </p:cNvSpPr>
          <p:nvPr/>
        </p:nvSpPr>
        <p:spPr>
          <a:xfrm>
            <a:off x="8269341" y="6396038"/>
            <a:ext cx="788395" cy="347925"/>
          </a:xfrm>
          <a:prstGeom prst="rect">
            <a:avLst/>
          </a:prstGeom>
          <a:solidFill>
            <a:schemeClr val="bg1"/>
          </a:solidFill>
          <a:ln>
            <a:solidFill>
              <a:schemeClr val="tx1"/>
            </a:solid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ja-JP" altLang="en-US" dirty="0">
                <a:solidFill>
                  <a:sysClr val="windowText" lastClr="000000"/>
                </a:solidFill>
                <a:latin typeface="游明朝" panose="02020400000000000000" pitchFamily="18" charset="-128"/>
                <a:ea typeface="游明朝" panose="02020400000000000000" pitchFamily="18" charset="-128"/>
              </a:rPr>
              <a:t>１</a:t>
            </a:r>
            <a:r>
              <a:rPr lang="en-US" altLang="ja-JP" dirty="0">
                <a:solidFill>
                  <a:sysClr val="windowText" lastClr="000000"/>
                </a:solidFill>
                <a:latin typeface="游明朝" panose="02020400000000000000" pitchFamily="18" charset="-128"/>
                <a:ea typeface="游明朝" panose="02020400000000000000" pitchFamily="18" charset="-128"/>
              </a:rPr>
              <a:t>/</a:t>
            </a:r>
            <a:r>
              <a:rPr lang="ja-JP" altLang="en-US" dirty="0">
                <a:solidFill>
                  <a:sysClr val="windowText" lastClr="000000"/>
                </a:solidFill>
                <a:latin typeface="游明朝" panose="02020400000000000000" pitchFamily="18" charset="-128"/>
                <a:ea typeface="游明朝" panose="02020400000000000000" pitchFamily="18" charset="-128"/>
              </a:rPr>
              <a:t>２</a:t>
            </a:r>
            <a:endParaRPr lang="en-US" altLang="ja-JP" dirty="0">
              <a:solidFill>
                <a:sysClr val="windowText" lastClr="00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1835192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様式第６号の４）</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Ⅲ</a:t>
            </a:r>
            <a:r>
              <a:rPr lang="ja-JP" altLang="en-US" b="1" dirty="0">
                <a:solidFill>
                  <a:sysClr val="windowText" lastClr="000000"/>
                </a:solidFill>
                <a:latin typeface="游明朝" panose="02020400000000000000" pitchFamily="18" charset="-128"/>
                <a:ea typeface="游明朝" panose="02020400000000000000" pitchFamily="18" charset="-128"/>
              </a:rPr>
              <a:t>　提案内容　⑴　ポータルサイトの管理等</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13842" y="690037"/>
            <a:ext cx="8516316" cy="1600438"/>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評価項目「③　提案内容　⑴　ポータルサイトの管理等」について、本様式２枚で簡潔にまとめ、作成すること。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smtClean="0">
                <a:solidFill>
                  <a:srgbClr val="FF0000"/>
                </a:solidFill>
                <a:latin typeface="游明朝" panose="02020400000000000000" pitchFamily="18" charset="-128"/>
                <a:ea typeface="游明朝" panose="02020400000000000000" pitchFamily="18" charset="-128"/>
              </a:rPr>
              <a:t>寄附情報の連携方法に触れた上で誰が実施するかを記載すること。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ポータルサイトの提案に当たっては、少なくともポータルサイトの名称、運営会社の名称、特徴、提案する理由及び寄附情報の連携可否を記載すること。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提案内容を補足する説明図等があれば別途作成し、添付すること。</a:t>
            </a:r>
          </a:p>
        </p:txBody>
      </p:sp>
      <p:sp>
        <p:nvSpPr>
          <p:cNvPr id="6" name="スライド番号プレースホルダー 2">
            <a:extLst>
              <a:ext uri="{FF2B5EF4-FFF2-40B4-BE49-F238E27FC236}">
                <a16:creationId xmlns:a16="http://schemas.microsoft.com/office/drawing/2014/main" id="{BEF5B76C-8E79-4323-A276-0987B14A816B}"/>
              </a:ext>
            </a:extLst>
          </p:cNvPr>
          <p:cNvSpPr txBox="1">
            <a:spLocks/>
          </p:cNvSpPr>
          <p:nvPr/>
        </p:nvSpPr>
        <p:spPr>
          <a:xfrm>
            <a:off x="8269341" y="6396038"/>
            <a:ext cx="788395" cy="347925"/>
          </a:xfrm>
          <a:prstGeom prst="rect">
            <a:avLst/>
          </a:prstGeom>
          <a:solidFill>
            <a:schemeClr val="bg1"/>
          </a:solidFill>
          <a:ln>
            <a:solidFill>
              <a:schemeClr val="tx1"/>
            </a:solid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ja-JP" altLang="en-US" dirty="0">
                <a:solidFill>
                  <a:sysClr val="windowText" lastClr="000000"/>
                </a:solidFill>
                <a:latin typeface="游明朝" panose="02020400000000000000" pitchFamily="18" charset="-128"/>
                <a:ea typeface="游明朝" panose="02020400000000000000" pitchFamily="18" charset="-128"/>
              </a:rPr>
              <a:t>２</a:t>
            </a:r>
            <a:r>
              <a:rPr lang="en-US" altLang="ja-JP" dirty="0">
                <a:solidFill>
                  <a:sysClr val="windowText" lastClr="000000"/>
                </a:solidFill>
                <a:latin typeface="游明朝" panose="02020400000000000000" pitchFamily="18" charset="-128"/>
                <a:ea typeface="游明朝" panose="02020400000000000000" pitchFamily="18" charset="-128"/>
              </a:rPr>
              <a:t>/</a:t>
            </a:r>
            <a:r>
              <a:rPr lang="ja-JP" altLang="en-US" dirty="0">
                <a:solidFill>
                  <a:sysClr val="windowText" lastClr="000000"/>
                </a:solidFill>
                <a:latin typeface="游明朝" panose="02020400000000000000" pitchFamily="18" charset="-128"/>
                <a:ea typeface="游明朝" panose="02020400000000000000" pitchFamily="18" charset="-128"/>
              </a:rPr>
              <a:t>２</a:t>
            </a:r>
            <a:endParaRPr lang="en-US" altLang="ja-JP" dirty="0">
              <a:solidFill>
                <a:sysClr val="windowText" lastClr="000000"/>
              </a:solidFill>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41984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様式第６号の５）</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Ⅳ</a:t>
            </a:r>
            <a:r>
              <a:rPr lang="ja-JP" altLang="en-US" b="1" dirty="0">
                <a:solidFill>
                  <a:sysClr val="windowText" lastClr="000000"/>
                </a:solidFill>
                <a:latin typeface="游明朝" panose="02020400000000000000" pitchFamily="18" charset="-128"/>
                <a:ea typeface="游明朝" panose="02020400000000000000" pitchFamily="18" charset="-128"/>
              </a:rPr>
              <a:t>　提案内容　⑵　寄附情報管理システムの管理等</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09220" y="690037"/>
            <a:ext cx="8516316" cy="1384995"/>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評価項目「④　提案内容　⑵　寄附情報管理システムの管理等」について、本様式１枚で簡潔にまとめ、作成すること。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システム</a:t>
            </a:r>
            <a:r>
              <a:rPr kumimoji="1" lang="ja-JP" altLang="en-US" sz="1400" dirty="0" smtClean="0">
                <a:solidFill>
                  <a:srgbClr val="FF0000"/>
                </a:solidFill>
                <a:latin typeface="游明朝" panose="02020400000000000000" pitchFamily="18" charset="-128"/>
                <a:ea typeface="游明朝" panose="02020400000000000000" pitchFamily="18" charset="-128"/>
              </a:rPr>
              <a:t>のセキュリティ対策方法を記載</a:t>
            </a:r>
            <a:r>
              <a:rPr kumimoji="1" lang="ja-JP" altLang="en-US" sz="1400" dirty="0">
                <a:solidFill>
                  <a:srgbClr val="FF0000"/>
                </a:solidFill>
                <a:latin typeface="游明朝" panose="02020400000000000000" pitchFamily="18" charset="-128"/>
                <a:ea typeface="游明朝" panose="02020400000000000000" pitchFamily="18" charset="-128"/>
              </a:rPr>
              <a:t>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システムのどのような点が優れているか分かり易く記載すること。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提案内容を補足する説明図等があれば別途作成し、添付すること。</a:t>
            </a:r>
          </a:p>
        </p:txBody>
      </p:sp>
    </p:spTree>
    <p:extLst>
      <p:ext uri="{BB962C8B-B14F-4D97-AF65-F5344CB8AC3E}">
        <p14:creationId xmlns:p14="http://schemas.microsoft.com/office/powerpoint/2010/main" val="326177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rgbClr val="CCFFFF"/>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游明朝" panose="02020400000000000000" pitchFamily="18" charset="-128"/>
                <a:ea typeface="游明朝" panose="02020400000000000000" pitchFamily="18" charset="-128"/>
              </a:rPr>
              <a:t>（</a:t>
            </a:r>
            <a:r>
              <a:rPr lang="ja-JP" altLang="en-US" b="1" dirty="0" smtClean="0">
                <a:solidFill>
                  <a:sysClr val="windowText" lastClr="000000"/>
                </a:solidFill>
                <a:latin typeface="游明朝" panose="02020400000000000000" pitchFamily="18" charset="-128"/>
                <a:ea typeface="游明朝" panose="02020400000000000000" pitchFamily="18" charset="-128"/>
              </a:rPr>
              <a:t>様式第６号の６）</a:t>
            </a:r>
            <a:r>
              <a:rPr lang="ja-JP" altLang="en-US" b="1" dirty="0">
                <a:solidFill>
                  <a:sysClr val="windowText" lastClr="000000"/>
                </a:solidFill>
                <a:latin typeface="游明朝" panose="02020400000000000000" pitchFamily="18" charset="-128"/>
                <a:ea typeface="游明朝" panose="02020400000000000000" pitchFamily="18" charset="-128"/>
              </a:rPr>
              <a:t>　提案書</a:t>
            </a:r>
            <a:r>
              <a:rPr lang="en-US" altLang="ja-JP" b="1" dirty="0">
                <a:solidFill>
                  <a:sysClr val="windowText" lastClr="000000"/>
                </a:solidFill>
                <a:latin typeface="游明朝" panose="02020400000000000000" pitchFamily="18" charset="-128"/>
                <a:ea typeface="游明朝" panose="02020400000000000000" pitchFamily="18" charset="-128"/>
              </a:rPr>
              <a:t>Ⅴ</a:t>
            </a:r>
            <a:r>
              <a:rPr lang="ja-JP" altLang="en-US" b="1" dirty="0">
                <a:solidFill>
                  <a:sysClr val="windowText" lastClr="000000"/>
                </a:solidFill>
                <a:latin typeface="游明朝" panose="02020400000000000000" pitchFamily="18" charset="-128"/>
                <a:ea typeface="游明朝" panose="02020400000000000000" pitchFamily="18" charset="-128"/>
              </a:rPr>
              <a:t>　提案内容　</a:t>
            </a:r>
            <a:r>
              <a:rPr lang="zh-CN" altLang="en-US" b="1" dirty="0">
                <a:solidFill>
                  <a:sysClr val="windowText" lastClr="000000"/>
                </a:solidFill>
                <a:latin typeface="游明朝" panose="02020400000000000000" pitchFamily="18" charset="-128"/>
                <a:ea typeface="游明朝" panose="02020400000000000000" pitchFamily="18" charset="-128"/>
              </a:rPr>
              <a:t>⑶　返礼品管理等</a:t>
            </a:r>
            <a:endParaRPr kumimoji="0" lang="ja-JP" altLang="en-US" b="1" i="0" u="none" strike="noStrike" kern="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endParaRPr>
          </a:p>
        </p:txBody>
      </p:sp>
      <p:sp>
        <p:nvSpPr>
          <p:cNvPr id="7" name="テキスト ボックス 6">
            <a:extLst>
              <a:ext uri="{FF2B5EF4-FFF2-40B4-BE49-F238E27FC236}">
                <a16:creationId xmlns:a16="http://schemas.microsoft.com/office/drawing/2014/main" id="{FA258D42-D2AB-4750-AAB2-50E866221B33}"/>
              </a:ext>
            </a:extLst>
          </p:cNvPr>
          <p:cNvSpPr txBox="1"/>
          <p:nvPr/>
        </p:nvSpPr>
        <p:spPr>
          <a:xfrm>
            <a:off x="309220" y="690037"/>
            <a:ext cx="8516316" cy="1384995"/>
          </a:xfrm>
          <a:prstGeom prst="rect">
            <a:avLst/>
          </a:prstGeom>
          <a:noFill/>
        </p:spPr>
        <p:txBody>
          <a:bodyPr wrap="square" rtlCol="0">
            <a:spAutoFit/>
          </a:bodyPr>
          <a:lstStyle/>
          <a:p>
            <a:r>
              <a:rPr kumimoji="1" lang="en-US" altLang="ja-JP" sz="1400" dirty="0">
                <a:solidFill>
                  <a:srgbClr val="FF0000"/>
                </a:solidFill>
                <a:latin typeface="游明朝" panose="02020400000000000000" pitchFamily="18" charset="-128"/>
                <a:ea typeface="游明朝" panose="02020400000000000000" pitchFamily="18" charset="-128"/>
              </a:rPr>
              <a:t>【</a:t>
            </a:r>
            <a:r>
              <a:rPr kumimoji="1" lang="ja-JP" altLang="en-US" sz="1400" dirty="0">
                <a:solidFill>
                  <a:srgbClr val="FF0000"/>
                </a:solidFill>
                <a:latin typeface="游明朝" panose="02020400000000000000" pitchFamily="18" charset="-128"/>
                <a:ea typeface="游明朝" panose="02020400000000000000" pitchFamily="18" charset="-128"/>
              </a:rPr>
              <a:t>このテキストボックスは提出前に削除してください。 </a:t>
            </a:r>
            <a:r>
              <a:rPr kumimoji="1" lang="en-US" altLang="ja-JP" sz="1400" dirty="0">
                <a:solidFill>
                  <a:srgbClr val="FF0000"/>
                </a:solidFill>
                <a:latin typeface="游明朝" panose="02020400000000000000" pitchFamily="18" charset="-128"/>
                <a:ea typeface="游明朝" panose="02020400000000000000" pitchFamily="18" charset="-128"/>
              </a:rPr>
              <a:t>】</a:t>
            </a: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評価項目「⑤　提案内容　</a:t>
            </a:r>
            <a:r>
              <a:rPr kumimoji="1" lang="zh-CN" altLang="en-US" sz="1400" dirty="0">
                <a:solidFill>
                  <a:srgbClr val="FF0000"/>
                </a:solidFill>
                <a:latin typeface="游明朝" panose="02020400000000000000" pitchFamily="18" charset="-128"/>
                <a:ea typeface="游明朝" panose="02020400000000000000" pitchFamily="18" charset="-128"/>
              </a:rPr>
              <a:t>⑶　返礼品管理等</a:t>
            </a:r>
            <a:r>
              <a:rPr kumimoji="1" lang="ja-JP" altLang="en-US" sz="1400" dirty="0">
                <a:solidFill>
                  <a:srgbClr val="FF0000"/>
                </a:solidFill>
                <a:latin typeface="游明朝" panose="02020400000000000000" pitchFamily="18" charset="-128"/>
                <a:ea typeface="游明朝" panose="02020400000000000000" pitchFamily="18" charset="-128"/>
              </a:rPr>
              <a:t>」について、本様式１枚で簡潔にまとめ、作成すること。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a:solidFill>
                  <a:srgbClr val="FF0000"/>
                </a:solidFill>
                <a:latin typeface="游明朝" panose="02020400000000000000" pitchFamily="18" charset="-128"/>
                <a:ea typeface="游明朝" panose="02020400000000000000" pitchFamily="18" charset="-128"/>
              </a:rPr>
              <a:t>返礼品提供事業者との連携方法及び連携体制に</a:t>
            </a:r>
            <a:r>
              <a:rPr kumimoji="1" lang="ja-JP" altLang="en-US" sz="1400" dirty="0" smtClean="0">
                <a:solidFill>
                  <a:srgbClr val="FF0000"/>
                </a:solidFill>
                <a:latin typeface="游明朝" panose="02020400000000000000" pitchFamily="18" charset="-128"/>
                <a:ea typeface="游明朝" panose="02020400000000000000" pitchFamily="18" charset="-128"/>
              </a:rPr>
              <a:t>ついて記載</a:t>
            </a:r>
            <a:r>
              <a:rPr kumimoji="1" lang="ja-JP" altLang="en-US" sz="1400" dirty="0">
                <a:solidFill>
                  <a:srgbClr val="FF0000"/>
                </a:solidFill>
                <a:latin typeface="游明朝" panose="02020400000000000000" pitchFamily="18" charset="-128"/>
                <a:ea typeface="游明朝" panose="02020400000000000000" pitchFamily="18" charset="-128"/>
              </a:rPr>
              <a:t>すること</a:t>
            </a:r>
            <a:r>
              <a:rPr kumimoji="1" lang="ja-JP" altLang="en-US" sz="1400" dirty="0" smtClean="0">
                <a:solidFill>
                  <a:srgbClr val="FF0000"/>
                </a:solidFill>
                <a:latin typeface="游明朝" panose="02020400000000000000" pitchFamily="18" charset="-128"/>
                <a:ea typeface="游明朝" panose="02020400000000000000" pitchFamily="18" charset="-128"/>
              </a:rPr>
              <a:t>。</a:t>
            </a:r>
            <a:endParaRPr kumimoji="1" lang="en-US" altLang="ja-JP" sz="1400" dirty="0" smtClean="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smtClean="0">
                <a:solidFill>
                  <a:srgbClr val="FF0000"/>
                </a:solidFill>
                <a:latin typeface="游明朝" panose="02020400000000000000" pitchFamily="18" charset="-128"/>
                <a:ea typeface="游明朝" panose="02020400000000000000" pitchFamily="18" charset="-128"/>
              </a:rPr>
              <a:t>既存返礼品のブラッシュアップの取組み並びに新たな返礼品の開拓の取組み方法について根拠を添えて記載すること。</a:t>
            </a:r>
            <a:endParaRPr kumimoji="1" lang="en-US" altLang="ja-JP" sz="1400" dirty="0">
              <a:solidFill>
                <a:srgbClr val="FF0000"/>
              </a:solidFill>
              <a:latin typeface="游明朝" panose="02020400000000000000" pitchFamily="18" charset="-128"/>
              <a:ea typeface="游明朝" panose="02020400000000000000" pitchFamily="18" charset="-128"/>
            </a:endParaRPr>
          </a:p>
          <a:p>
            <a:pPr marL="285750" indent="-285750">
              <a:buFont typeface="Wingdings" panose="05000000000000000000" pitchFamily="2" charset="2"/>
              <a:buChar char="n"/>
            </a:pPr>
            <a:r>
              <a:rPr kumimoji="1" lang="ja-JP" altLang="en-US" sz="1400" dirty="0" smtClean="0">
                <a:solidFill>
                  <a:srgbClr val="FF0000"/>
                </a:solidFill>
                <a:latin typeface="游明朝" panose="02020400000000000000" pitchFamily="18" charset="-128"/>
                <a:ea typeface="游明朝" panose="02020400000000000000" pitchFamily="18" charset="-128"/>
              </a:rPr>
              <a:t>提案</a:t>
            </a:r>
            <a:r>
              <a:rPr kumimoji="1" lang="ja-JP" altLang="en-US" sz="1400" dirty="0">
                <a:solidFill>
                  <a:srgbClr val="FF0000"/>
                </a:solidFill>
                <a:latin typeface="游明朝" panose="02020400000000000000" pitchFamily="18" charset="-128"/>
                <a:ea typeface="游明朝" panose="02020400000000000000" pitchFamily="18" charset="-128"/>
              </a:rPr>
              <a:t>内容を補足する説明図等があれば別途作成し、添付すること。</a:t>
            </a:r>
          </a:p>
        </p:txBody>
      </p:sp>
    </p:spTree>
    <p:extLst>
      <p:ext uri="{BB962C8B-B14F-4D97-AF65-F5344CB8AC3E}">
        <p14:creationId xmlns:p14="http://schemas.microsoft.com/office/powerpoint/2010/main" val="13026076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1569</TotalTime>
  <Words>1345</Words>
  <Application>Microsoft Office PowerPoint</Application>
  <PresentationFormat>画面に合わせる (4:3)</PresentationFormat>
  <Paragraphs>95</Paragraphs>
  <Slides>12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游ゴシック</vt:lpstr>
      <vt:lpstr>游明朝</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岸　恭佑</dc:creator>
  <cp:lastModifiedBy>Administrator</cp:lastModifiedBy>
  <cp:revision>283</cp:revision>
  <cp:lastPrinted>2024-03-12T23:11:41Z</cp:lastPrinted>
  <dcterms:created xsi:type="dcterms:W3CDTF">2023-02-13T01:21:19Z</dcterms:created>
  <dcterms:modified xsi:type="dcterms:W3CDTF">2024-03-12T23:13:11Z</dcterms:modified>
</cp:coreProperties>
</file>